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66" d="100"/>
          <a:sy n="66" d="100"/>
        </p:scale>
        <p:origin x="1099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51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5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4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5004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3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1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6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7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23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3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79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4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901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6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527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4420ED-54FE-4CEF-83D4-1F7F0F3BDAF0}" type="datetimeFigureOut">
              <a:rPr lang="de-AT" smtClean="0"/>
              <a:t>13.09.2018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7DB62-0573-423F-8170-A415BF694B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0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Die Artikel -  de </a:t>
            </a:r>
            <a:r>
              <a:rPr lang="de-AT" dirty="0" err="1" smtClean="0"/>
              <a:t>lidwoorden</a:t>
            </a:r>
            <a:endParaRPr lang="de-AT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3200" dirty="0" smtClean="0"/>
              <a:t>Der, Die, Das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5857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(</a:t>
            </a:r>
            <a:r>
              <a:rPr lang="de-AT" dirty="0" err="1" smtClean="0"/>
              <a:t>mannelijk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Männliche Personen </a:t>
            </a:r>
            <a:r>
              <a:rPr lang="de-AT" sz="2000" i="1" dirty="0" smtClean="0"/>
              <a:t>(der Mann, der Lehrer, der Arzt)</a:t>
            </a:r>
          </a:p>
          <a:p>
            <a:r>
              <a:rPr lang="de-AT" dirty="0" smtClean="0"/>
              <a:t>Tage, Monate, Jahreszeiten </a:t>
            </a:r>
            <a:r>
              <a:rPr lang="de-AT" sz="2000" i="1" dirty="0" smtClean="0"/>
              <a:t>(der Montag, der Juli, der Winter)</a:t>
            </a:r>
            <a:endParaRPr lang="de-AT" i="1" dirty="0" smtClean="0"/>
          </a:p>
          <a:p>
            <a:r>
              <a:rPr lang="de-AT" dirty="0" smtClean="0"/>
              <a:t>Wetterelemente </a:t>
            </a:r>
            <a:r>
              <a:rPr lang="de-AT" sz="2000" i="1" dirty="0" smtClean="0"/>
              <a:t>(der Regen, der Schnee)</a:t>
            </a:r>
          </a:p>
          <a:p>
            <a:r>
              <a:rPr lang="de-AT" dirty="0" smtClean="0"/>
              <a:t>Endungen: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62852"/>
              </p:ext>
            </p:extLst>
          </p:nvPr>
        </p:nvGraphicFramePr>
        <p:xfrm>
          <a:off x="1756696" y="4613240"/>
          <a:ext cx="812799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9536449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478367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37822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AT" dirty="0" smtClean="0"/>
                        <a:t>-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i</a:t>
                      </a:r>
                      <a:r>
                        <a:rPr lang="de-AT" dirty="0" err="1" smtClean="0"/>
                        <a:t>g</a:t>
                      </a:r>
                      <a:r>
                        <a:rPr lang="de-AT" dirty="0" smtClean="0"/>
                        <a:t> (der Kön</a:t>
                      </a:r>
                      <a:r>
                        <a:rPr lang="de-AT" b="1" dirty="0" smtClean="0"/>
                        <a:t>ig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us</a:t>
                      </a:r>
                      <a:r>
                        <a:rPr lang="de-AT" dirty="0" smtClean="0"/>
                        <a:t> (der Zirk</a:t>
                      </a:r>
                      <a:r>
                        <a:rPr lang="de-AT" b="1" dirty="0" smtClean="0"/>
                        <a:t>us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ismus</a:t>
                      </a:r>
                      <a:r>
                        <a:rPr lang="de-AT" dirty="0" smtClean="0"/>
                        <a:t> (der Realis</a:t>
                      </a:r>
                      <a:r>
                        <a:rPr lang="de-AT" b="1" dirty="0" smtClean="0"/>
                        <a:t>mus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96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ling</a:t>
                      </a:r>
                      <a:r>
                        <a:rPr lang="de-AT" dirty="0" smtClean="0"/>
                        <a:t> (der Lieb</a:t>
                      </a:r>
                      <a:r>
                        <a:rPr lang="de-AT" b="1" dirty="0" smtClean="0"/>
                        <a:t>ling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en (der Gart</a:t>
                      </a:r>
                      <a:r>
                        <a:rPr lang="de-AT" b="1" dirty="0" smtClean="0"/>
                        <a:t>en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80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ant</a:t>
                      </a:r>
                      <a:r>
                        <a:rPr lang="de-AT" dirty="0" smtClean="0"/>
                        <a:t> (der Elef</a:t>
                      </a:r>
                      <a:r>
                        <a:rPr lang="de-AT" b="1" dirty="0" smtClean="0"/>
                        <a:t>ant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or</a:t>
                      </a:r>
                      <a:r>
                        <a:rPr lang="de-AT" dirty="0" smtClean="0"/>
                        <a:t> (der Mot</a:t>
                      </a:r>
                      <a:r>
                        <a:rPr lang="de-AT" b="1" dirty="0" smtClean="0"/>
                        <a:t>or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3714622"/>
                  </a:ext>
                </a:extLst>
              </a:tr>
            </a:tbl>
          </a:graphicData>
        </a:graphic>
      </p:graphicFrame>
      <p:pic>
        <p:nvPicPr>
          <p:cNvPr id="11" name="Afbeelding 10" descr="Gerelateerde afbeeld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10366" r="54112" b="8515"/>
          <a:stretch/>
        </p:blipFill>
        <p:spPr bwMode="auto">
          <a:xfrm>
            <a:off x="9329196" y="982132"/>
            <a:ext cx="555499" cy="1237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(</a:t>
            </a:r>
            <a:r>
              <a:rPr lang="de-AT" dirty="0" err="1" smtClean="0"/>
              <a:t>vrouwelijk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Weibliche Personen </a:t>
            </a:r>
            <a:r>
              <a:rPr lang="de-AT" sz="2000" i="1" dirty="0" smtClean="0"/>
              <a:t>(die Frau, die Lehrerin, die </a:t>
            </a:r>
            <a:r>
              <a:rPr lang="de-AT" sz="2000" i="1" dirty="0" err="1" smtClean="0"/>
              <a:t>Arztin</a:t>
            </a:r>
            <a:r>
              <a:rPr lang="de-AT" sz="2000" i="1" dirty="0" smtClean="0"/>
              <a:t>)</a:t>
            </a:r>
            <a:endParaRPr lang="de-AT" i="1" dirty="0" smtClean="0"/>
          </a:p>
          <a:p>
            <a:r>
              <a:rPr lang="de-AT" dirty="0" smtClean="0"/>
              <a:t>Deutsche Flüsse </a:t>
            </a:r>
            <a:r>
              <a:rPr lang="de-AT" sz="2000" i="1" dirty="0" smtClean="0"/>
              <a:t>(die Donau, die Mur, die Ruhr)</a:t>
            </a:r>
          </a:p>
          <a:p>
            <a:r>
              <a:rPr lang="de-AT" dirty="0" smtClean="0"/>
              <a:t>Blumen und Früchte </a:t>
            </a:r>
            <a:r>
              <a:rPr lang="de-AT" sz="2000" i="1" dirty="0" smtClean="0"/>
              <a:t>(die Rose, die Birne, die Banane)</a:t>
            </a:r>
            <a:endParaRPr lang="de-AT" i="1" dirty="0" smtClean="0"/>
          </a:p>
          <a:p>
            <a:r>
              <a:rPr lang="de-AT" dirty="0" smtClean="0"/>
              <a:t>Endungen:</a:t>
            </a:r>
            <a:endParaRPr lang="de-AT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73025"/>
              </p:ext>
            </p:extLst>
          </p:nvPr>
        </p:nvGraphicFramePr>
        <p:xfrm>
          <a:off x="1655179" y="4624452"/>
          <a:ext cx="1032462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155">
                  <a:extLst>
                    <a:ext uri="{9D8B030D-6E8A-4147-A177-3AD203B41FA5}">
                      <a16:colId xmlns:a16="http://schemas.microsoft.com/office/drawing/2014/main" val="2088999767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1213964873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836327515"/>
                    </a:ext>
                  </a:extLst>
                </a:gridCol>
                <a:gridCol w="2581155">
                  <a:extLst>
                    <a:ext uri="{9D8B030D-6E8A-4147-A177-3AD203B41FA5}">
                      <a16:colId xmlns:a16="http://schemas.microsoft.com/office/drawing/2014/main" val="3945962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ei (die Bäcker</a:t>
                      </a:r>
                      <a:r>
                        <a:rPr lang="de-AT" b="1" dirty="0" smtClean="0"/>
                        <a:t>ei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keit</a:t>
                      </a:r>
                      <a:r>
                        <a:rPr lang="de-AT" baseline="0" dirty="0" smtClean="0"/>
                        <a:t> (die Fröhlich</a:t>
                      </a:r>
                      <a:r>
                        <a:rPr lang="de-AT" b="1" baseline="0" dirty="0" smtClean="0"/>
                        <a:t>keit</a:t>
                      </a:r>
                      <a:r>
                        <a:rPr lang="de-AT" baseline="0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ion</a:t>
                      </a:r>
                      <a:r>
                        <a:rPr lang="de-AT" dirty="0" smtClean="0"/>
                        <a:t> (die Situat</a:t>
                      </a:r>
                      <a:r>
                        <a:rPr lang="de-AT" b="1" dirty="0" smtClean="0"/>
                        <a:t>ion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ur</a:t>
                      </a:r>
                      <a:r>
                        <a:rPr lang="de-AT" baseline="0" dirty="0" smtClean="0"/>
                        <a:t> (die Kult</a:t>
                      </a:r>
                      <a:r>
                        <a:rPr lang="de-AT" b="1" baseline="0" dirty="0" smtClean="0"/>
                        <a:t>ur</a:t>
                      </a:r>
                      <a:r>
                        <a:rPr lang="de-AT" baseline="0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792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schaft</a:t>
                      </a:r>
                      <a:r>
                        <a:rPr lang="de-AT" dirty="0" smtClean="0"/>
                        <a:t> (die Freund</a:t>
                      </a:r>
                      <a:r>
                        <a:rPr lang="de-AT" b="1" dirty="0" smtClean="0"/>
                        <a:t>schaft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ung</a:t>
                      </a:r>
                      <a:r>
                        <a:rPr lang="de-AT" baseline="0" dirty="0" smtClean="0"/>
                        <a:t> (die Plan</a:t>
                      </a:r>
                      <a:r>
                        <a:rPr lang="de-AT" b="1" baseline="0" dirty="0" smtClean="0"/>
                        <a:t>ung</a:t>
                      </a:r>
                      <a:r>
                        <a:rPr lang="de-AT" baseline="0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ik</a:t>
                      </a:r>
                      <a:r>
                        <a:rPr lang="de-AT" dirty="0" smtClean="0"/>
                        <a:t> (die Mus</a:t>
                      </a:r>
                      <a:r>
                        <a:rPr lang="de-AT" b="1" dirty="0" smtClean="0"/>
                        <a:t>ik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e (die Straß</a:t>
                      </a:r>
                      <a:r>
                        <a:rPr lang="de-AT" b="1" dirty="0" smtClean="0"/>
                        <a:t>e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901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heit</a:t>
                      </a:r>
                      <a:r>
                        <a:rPr lang="de-AT" dirty="0" smtClean="0"/>
                        <a:t> (die Gesund</a:t>
                      </a:r>
                      <a:r>
                        <a:rPr lang="de-AT" b="1" dirty="0" smtClean="0"/>
                        <a:t>heit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tät (die Universi</a:t>
                      </a:r>
                      <a:r>
                        <a:rPr lang="de-AT" b="1" dirty="0" smtClean="0"/>
                        <a:t>tät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ie</a:t>
                      </a:r>
                      <a:r>
                        <a:rPr lang="de-AT" dirty="0" smtClean="0"/>
                        <a:t> (Philosoph</a:t>
                      </a:r>
                      <a:r>
                        <a:rPr lang="de-AT" b="1" dirty="0" smtClean="0"/>
                        <a:t>ie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069959"/>
                  </a:ext>
                </a:extLst>
              </a:tr>
            </a:tbl>
          </a:graphicData>
        </a:graphic>
      </p:graphicFrame>
      <p:pic>
        <p:nvPicPr>
          <p:cNvPr id="5" name="Afbeelding 4" descr="Gerelateerde afbeeldi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9" t="7927" r="12872" b="9813"/>
          <a:stretch/>
        </p:blipFill>
        <p:spPr bwMode="auto">
          <a:xfrm>
            <a:off x="9478005" y="1078185"/>
            <a:ext cx="545671" cy="1111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39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(</a:t>
            </a:r>
            <a:r>
              <a:rPr lang="de-AT" dirty="0" err="1" smtClean="0"/>
              <a:t>onzijdig</a:t>
            </a:r>
            <a:r>
              <a:rPr lang="de-AT" dirty="0" smtClean="0"/>
              <a:t>)</a:t>
            </a:r>
            <a:endParaRPr lang="de-AT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Kleine Kinder </a:t>
            </a:r>
            <a:r>
              <a:rPr lang="de-AT" sz="2000" i="1" dirty="0" smtClean="0"/>
              <a:t>(das Baby, das Kind)</a:t>
            </a:r>
          </a:p>
          <a:p>
            <a:r>
              <a:rPr lang="de-AT" dirty="0" smtClean="0"/>
              <a:t>Metalle </a:t>
            </a:r>
            <a:r>
              <a:rPr lang="de-AT" sz="2000" i="1" dirty="0" smtClean="0"/>
              <a:t>(das Gold, das Silber)</a:t>
            </a:r>
          </a:p>
          <a:p>
            <a:r>
              <a:rPr lang="de-AT" dirty="0" err="1" smtClean="0"/>
              <a:t>Werkwoorden</a:t>
            </a:r>
            <a:r>
              <a:rPr lang="de-AT" dirty="0" smtClean="0"/>
              <a:t> als </a:t>
            </a:r>
            <a:r>
              <a:rPr lang="de-AT" dirty="0" err="1" smtClean="0"/>
              <a:t>zelfstandig</a:t>
            </a:r>
            <a:r>
              <a:rPr lang="de-AT" dirty="0" smtClean="0"/>
              <a:t> </a:t>
            </a:r>
            <a:r>
              <a:rPr lang="de-AT" dirty="0" err="1" smtClean="0"/>
              <a:t>naamwoorden</a:t>
            </a:r>
            <a:r>
              <a:rPr lang="de-AT" dirty="0" smtClean="0"/>
              <a:t> </a:t>
            </a:r>
            <a:r>
              <a:rPr lang="de-AT" sz="2000" i="1" dirty="0" smtClean="0"/>
              <a:t>(das Schwimmen, das Essen)</a:t>
            </a:r>
          </a:p>
          <a:p>
            <a:r>
              <a:rPr lang="de-AT" dirty="0" smtClean="0"/>
              <a:t>Verkleinerungen </a:t>
            </a:r>
            <a:r>
              <a:rPr lang="de-AT" sz="2000" i="1" dirty="0" smtClean="0"/>
              <a:t>(das Mädchen, das Kindlein)</a:t>
            </a:r>
          </a:p>
          <a:p>
            <a:r>
              <a:rPr lang="de-AT" dirty="0" smtClean="0"/>
              <a:t>Endungen:</a:t>
            </a:r>
          </a:p>
          <a:p>
            <a:endParaRPr lang="de-AT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303398"/>
              </p:ext>
            </p:extLst>
          </p:nvPr>
        </p:nvGraphicFramePr>
        <p:xfrm>
          <a:off x="1769963" y="5134188"/>
          <a:ext cx="8128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864392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94515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ment</a:t>
                      </a:r>
                      <a:r>
                        <a:rPr lang="de-AT" dirty="0" smtClean="0"/>
                        <a:t> (das Monu</a:t>
                      </a:r>
                      <a:r>
                        <a:rPr lang="de-AT" b="1" dirty="0" smtClean="0"/>
                        <a:t>ment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</a:t>
                      </a:r>
                      <a:r>
                        <a:rPr lang="de-AT" dirty="0" err="1" smtClean="0"/>
                        <a:t>chen</a:t>
                      </a:r>
                      <a:r>
                        <a:rPr lang="de-AT" dirty="0" smtClean="0"/>
                        <a:t> (das Häus</a:t>
                      </a:r>
                      <a:r>
                        <a:rPr lang="de-AT" b="1" dirty="0" smtClean="0"/>
                        <a:t>chen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61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- um (das Muse</a:t>
                      </a:r>
                      <a:r>
                        <a:rPr lang="de-AT" b="1" dirty="0" smtClean="0"/>
                        <a:t>um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- lein (das Kätz</a:t>
                      </a:r>
                      <a:r>
                        <a:rPr lang="de-AT" b="1" dirty="0" smtClean="0"/>
                        <a:t>lein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5965793"/>
                  </a:ext>
                </a:extLst>
              </a:tr>
            </a:tbl>
          </a:graphicData>
        </a:graphic>
      </p:graphicFrame>
      <p:pic>
        <p:nvPicPr>
          <p:cNvPr id="5" name="Afbeelding 4" descr="Gerelateerde afbeeld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61" y="1195861"/>
            <a:ext cx="901271" cy="876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Übungsbeispiele</a:t>
            </a:r>
            <a:endParaRPr lang="de-AT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____ Schäfchen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>____Vertrautheit</a:t>
            </a:r>
            <a:endParaRPr lang="de-AT" dirty="0"/>
          </a:p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Bäcker</a:t>
            </a:r>
          </a:p>
          <a:p>
            <a:pPr marL="0" indent="0">
              <a:buNone/>
            </a:pPr>
            <a:r>
              <a:rPr lang="de-AT" dirty="0" smtClean="0"/>
              <a:t>____ Melone</a:t>
            </a:r>
          </a:p>
          <a:p>
            <a:pPr marL="0" indent="0">
              <a:buNone/>
            </a:pPr>
            <a:r>
              <a:rPr lang="de-AT" dirty="0" smtClean="0"/>
              <a:t>____ Mausoleum</a:t>
            </a:r>
          </a:p>
          <a:p>
            <a:endParaRPr lang="de-AT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Gänseblümchen</a:t>
            </a:r>
          </a:p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Explosion</a:t>
            </a:r>
          </a:p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Hagel</a:t>
            </a:r>
          </a:p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Musikant</a:t>
            </a:r>
          </a:p>
          <a:p>
            <a:pPr marL="0" indent="0">
              <a:buNone/>
            </a:pPr>
            <a:r>
              <a:rPr lang="de-AT" dirty="0" smtClean="0"/>
              <a:t>____ </a:t>
            </a:r>
            <a:r>
              <a:rPr lang="de-AT" dirty="0"/>
              <a:t>Verspätung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37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288</Words>
  <Application>Microsoft Office PowerPoint</Application>
  <PresentationFormat>Breedbeeld</PresentationFormat>
  <Paragraphs>51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Die Artikel -  de lidwoorden</vt:lpstr>
      <vt:lpstr>DER (mannelijk)</vt:lpstr>
      <vt:lpstr>Die (vrouwelijk)</vt:lpstr>
      <vt:lpstr>Das (onzijdig)</vt:lpstr>
      <vt:lpstr>Übungsbeispiele</vt:lpstr>
    </vt:vector>
  </TitlesOfParts>
  <Company>Ons Middelbaar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Artikel -  de lidwoorden</dc:title>
  <dc:creator>Boigner, Marion</dc:creator>
  <cp:lastModifiedBy>Boigner, Marion</cp:lastModifiedBy>
  <cp:revision>10</cp:revision>
  <dcterms:created xsi:type="dcterms:W3CDTF">2018-09-13T08:20:20Z</dcterms:created>
  <dcterms:modified xsi:type="dcterms:W3CDTF">2018-09-13T09:17:37Z</dcterms:modified>
</cp:coreProperties>
</file>